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86" r:id="rId2"/>
    <p:sldId id="289" r:id="rId3"/>
    <p:sldId id="290" r:id="rId4"/>
    <p:sldId id="294" r:id="rId5"/>
    <p:sldId id="291" r:id="rId6"/>
    <p:sldId id="292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gCPUrzJRkE52ygSpOIv0Pduoap5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48" autoAdjust="0"/>
    <p:restoredTop sz="94660"/>
  </p:normalViewPr>
  <p:slideViewPr>
    <p:cSldViewPr>
      <p:cViewPr>
        <p:scale>
          <a:sx n="75" d="100"/>
          <a:sy n="75" d="100"/>
        </p:scale>
        <p:origin x="-1238" y="-23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hdphoto1.wdp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wmf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79038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127.0.0.1:8000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716133" y="2204864"/>
            <a:ext cx="10873208" cy="1969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 smtClean="0">
                <a:solidFill>
                  <a:schemeClr val="tx2">
                    <a:lumMod val="9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UI + API</a:t>
            </a:r>
            <a:r>
              <a:rPr lang="en-US" sz="5400" b="1" dirty="0" smtClean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+ AI + BI + </a:t>
            </a:r>
            <a:r>
              <a:rPr lang="en-US" sz="5400" b="1" dirty="0" smtClean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PY + SQL</a:t>
            </a:r>
            <a:r>
              <a:rPr lang="en-US" sz="5400" b="1" dirty="0" smtClean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Project(s)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 dirty="0">
              <a:solidFill>
                <a:srgbClr val="00B050"/>
              </a:solidFill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4517865" y="602013"/>
            <a:ext cx="1938175" cy="234699"/>
          </a:xfrm>
        </p:spPr>
        <p:txBody>
          <a:bodyPr>
            <a:noAutofit/>
          </a:bodyPr>
          <a:lstStyle/>
          <a:p>
            <a:r>
              <a:rPr lang="en-US" sz="1400" b="1" i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Intelligence digitalized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E96C96F-E358-1243-AA4F-5A554A165A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590" y="-27384"/>
            <a:ext cx="2028458" cy="811382"/>
          </a:xfrm>
          <a:prstGeom prst="rect">
            <a:avLst/>
          </a:prstGeom>
        </p:spPr>
      </p:pic>
      <p:pic>
        <p:nvPicPr>
          <p:cNvPr id="5122" name="Picture 2" descr="Top 13 Call Center Skills for Great Customer Service | Sprinkl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32078" y="-11175953"/>
            <a:ext cx="36685395" cy="2445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op 13 Call Center Skills for Great Customer Service | Sprinklr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552" y="4140661"/>
            <a:ext cx="3724506" cy="2483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/>
          <p:cNvGrpSpPr/>
          <p:nvPr/>
        </p:nvGrpSpPr>
        <p:grpSpPr>
          <a:xfrm>
            <a:off x="6770063" y="4190410"/>
            <a:ext cx="3502401" cy="2334934"/>
            <a:chOff x="6482158" y="4190410"/>
            <a:chExt cx="3502401" cy="2334934"/>
          </a:xfrm>
        </p:grpSpPr>
        <p:pic>
          <p:nvPicPr>
            <p:cNvPr id="5126" name="Picture 6" descr="C:\Users\moham\Downloads\ChatGPT Image Nov 19, 2025, 09_55_13 AM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2158" y="4190410"/>
              <a:ext cx="3502401" cy="23349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" name="Elbow Connector 2"/>
            <p:cNvCxnSpPr>
              <a:stCxn id="5126" idx="3"/>
            </p:cNvCxnSpPr>
            <p:nvPr/>
          </p:nvCxnSpPr>
          <p:spPr>
            <a:xfrm flipH="1">
              <a:off x="8760297" y="5357877"/>
              <a:ext cx="1224262" cy="879433"/>
            </a:xfrm>
            <a:prstGeom prst="bentConnector3">
              <a:avLst>
                <a:gd name="adj1" fmla="val -18672"/>
              </a:avLst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8262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336" y="-243408"/>
            <a:ext cx="10515600" cy="1325563"/>
          </a:xfrm>
        </p:spPr>
        <p:txBody>
          <a:bodyPr/>
          <a:lstStyle/>
          <a:p>
            <a:r>
              <a:rPr lang="en-IN" u="sng" dirty="0" err="1" smtClean="0"/>
              <a:t>Streamlit</a:t>
            </a:r>
            <a:r>
              <a:rPr lang="en-IN" u="sng" dirty="0" smtClean="0"/>
              <a:t> (Frontend)</a:t>
            </a:r>
            <a:endParaRPr lang="en-IN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20" y="836712"/>
            <a:ext cx="11051631" cy="4351338"/>
          </a:xfrm>
        </p:spPr>
        <p:txBody>
          <a:bodyPr>
            <a:noAutofit/>
          </a:bodyPr>
          <a:lstStyle/>
          <a:p>
            <a:r>
              <a:rPr lang="en-US" sz="1600" b="1" dirty="0" err="1"/>
              <a:t>Streamlit</a:t>
            </a:r>
            <a:r>
              <a:rPr lang="en-US" sz="1600" dirty="0"/>
              <a:t> is an </a:t>
            </a:r>
            <a:r>
              <a:rPr lang="en-US" sz="1600" b="1" dirty="0"/>
              <a:t>open-source</a:t>
            </a:r>
            <a:r>
              <a:rPr lang="en-US" sz="1600" dirty="0"/>
              <a:t> Python </a:t>
            </a:r>
            <a:r>
              <a:rPr lang="en-US" sz="1600" b="1" i="1" dirty="0"/>
              <a:t>framework</a:t>
            </a:r>
            <a:r>
              <a:rPr lang="en-US" sz="1600" dirty="0"/>
              <a:t> that allows developers to build </a:t>
            </a:r>
            <a:r>
              <a:rPr lang="en-US" sz="1600" b="1" dirty="0"/>
              <a:t>interactive, data-driven web applications</a:t>
            </a:r>
            <a:r>
              <a:rPr lang="en-US" sz="1600" dirty="0"/>
              <a:t> with </a:t>
            </a:r>
            <a:r>
              <a:rPr lang="en-US" sz="1600" b="1" dirty="0"/>
              <a:t>minimal code</a:t>
            </a:r>
            <a:r>
              <a:rPr lang="en-US" sz="1600" dirty="0" smtClean="0"/>
              <a:t>.</a:t>
            </a:r>
          </a:p>
          <a:p>
            <a:r>
              <a:rPr lang="en-US" sz="1600" b="1" dirty="0" smtClean="0"/>
              <a:t>Why </a:t>
            </a:r>
            <a:r>
              <a:rPr lang="en-US" sz="1600" b="1" dirty="0" err="1" smtClean="0"/>
              <a:t>Streamlit</a:t>
            </a:r>
            <a:r>
              <a:rPr lang="en-US" sz="1600" b="1" dirty="0" smtClean="0"/>
              <a:t>?</a:t>
            </a:r>
          </a:p>
          <a:p>
            <a:pPr lvl="1"/>
            <a:r>
              <a:rPr lang="en-IN" sz="1400" b="1" dirty="0"/>
              <a:t>Super fast app development</a:t>
            </a:r>
            <a:r>
              <a:rPr lang="en-IN" sz="1400" dirty="0"/>
              <a:t> – turn Python scripts into web apps in minutes</a:t>
            </a:r>
          </a:p>
          <a:p>
            <a:pPr lvl="1"/>
            <a:r>
              <a:rPr lang="en-IN" sz="1400" b="1" dirty="0"/>
              <a:t>Zero HTML/CSS/JS needed</a:t>
            </a:r>
            <a:r>
              <a:rPr lang="en-IN" sz="1400" dirty="0"/>
              <a:t> – purely Python</a:t>
            </a:r>
          </a:p>
          <a:p>
            <a:pPr lvl="1"/>
            <a:r>
              <a:rPr lang="en-IN" sz="1400" b="1" dirty="0"/>
              <a:t>Perfect for Data Engineering &amp; AI demos</a:t>
            </a:r>
            <a:endParaRPr lang="en-IN" sz="1400" dirty="0"/>
          </a:p>
          <a:p>
            <a:pPr lvl="1"/>
            <a:r>
              <a:rPr lang="en-IN" sz="1400" b="1" dirty="0"/>
              <a:t>Built-in widgets</a:t>
            </a:r>
            <a:r>
              <a:rPr lang="en-IN" sz="1400" dirty="0"/>
              <a:t> like buttons, sliders, dropdowns</a:t>
            </a:r>
          </a:p>
          <a:p>
            <a:pPr lvl="1"/>
            <a:r>
              <a:rPr lang="en-IN" sz="1400" b="1" dirty="0"/>
              <a:t>Works great with Pandas, </a:t>
            </a:r>
            <a:r>
              <a:rPr lang="en-IN" sz="1400" b="1" dirty="0" err="1"/>
              <a:t>NumPy</a:t>
            </a:r>
            <a:r>
              <a:rPr lang="en-IN" sz="1400" b="1" dirty="0" smtClean="0"/>
              <a:t>, </a:t>
            </a:r>
            <a:r>
              <a:rPr lang="en-IN" sz="1400" b="1" dirty="0" err="1" smtClean="0"/>
              <a:t>Matplotlib</a:t>
            </a:r>
            <a:r>
              <a:rPr lang="en-IN" sz="1400" b="1" dirty="0" smtClean="0"/>
              <a:t>, </a:t>
            </a:r>
            <a:r>
              <a:rPr lang="en-IN" sz="1400" b="1" dirty="0"/>
              <a:t>ML </a:t>
            </a:r>
            <a:r>
              <a:rPr lang="en-IN" sz="1400" b="1" dirty="0" smtClean="0"/>
              <a:t>models</a:t>
            </a:r>
            <a:endParaRPr lang="en-IN" sz="1400" dirty="0"/>
          </a:p>
          <a:p>
            <a:pPr marL="457200" lvl="1">
              <a:spcBef>
                <a:spcPts val="1000"/>
              </a:spcBef>
            </a:pPr>
            <a:r>
              <a:rPr lang="en-IN" sz="1600" b="1" dirty="0" err="1" smtClean="0"/>
              <a:t>Streamlit</a:t>
            </a:r>
            <a:r>
              <a:rPr lang="en-IN" sz="1600" b="1" dirty="0" smtClean="0"/>
              <a:t> Components?</a:t>
            </a:r>
            <a:endParaRPr lang="en-IN" sz="1600" b="1" dirty="0"/>
          </a:p>
          <a:p>
            <a:pPr lvl="1"/>
            <a:r>
              <a:rPr lang="en-IN" sz="1400" b="1" dirty="0"/>
              <a:t>UI Components</a:t>
            </a:r>
            <a:r>
              <a:rPr lang="en-IN" sz="1400" dirty="0"/>
              <a:t> → charts, tables, images, widgets</a:t>
            </a:r>
          </a:p>
          <a:p>
            <a:pPr lvl="1"/>
            <a:r>
              <a:rPr lang="en-IN" sz="1400" b="1" dirty="0" smtClean="0"/>
              <a:t>Data </a:t>
            </a:r>
            <a:r>
              <a:rPr lang="en-IN" sz="1400" b="1" dirty="0"/>
              <a:t>Visualization</a:t>
            </a:r>
            <a:r>
              <a:rPr lang="en-IN" sz="1400" dirty="0"/>
              <a:t> → </a:t>
            </a:r>
            <a:r>
              <a:rPr lang="en-IN" sz="1400" dirty="0" err="1"/>
              <a:t>Matplotlib</a:t>
            </a:r>
            <a:r>
              <a:rPr lang="en-IN" sz="1400" dirty="0"/>
              <a:t>, </a:t>
            </a:r>
            <a:r>
              <a:rPr lang="en-IN" sz="1400" dirty="0" err="1"/>
              <a:t>Plotly</a:t>
            </a:r>
            <a:r>
              <a:rPr lang="en-IN" sz="1400" dirty="0"/>
              <a:t>, Altair</a:t>
            </a:r>
          </a:p>
          <a:p>
            <a:pPr lvl="1"/>
            <a:r>
              <a:rPr lang="en-IN" sz="1400" b="1" dirty="0" smtClean="0"/>
              <a:t>Integrations</a:t>
            </a:r>
            <a:r>
              <a:rPr lang="en-IN" sz="1400" dirty="0" smtClean="0"/>
              <a:t> </a:t>
            </a:r>
            <a:r>
              <a:rPr lang="en-IN" sz="1400" dirty="0"/>
              <a:t>→ SQL, APIs, cloud storage, ML models</a:t>
            </a:r>
          </a:p>
          <a:p>
            <a:pPr lvl="1"/>
            <a:r>
              <a:rPr lang="en-IN" sz="1400" b="1" dirty="0" smtClean="0"/>
              <a:t>Real-time </a:t>
            </a:r>
            <a:r>
              <a:rPr lang="en-IN" sz="1400" b="1" dirty="0"/>
              <a:t>interaction</a:t>
            </a:r>
            <a:r>
              <a:rPr lang="en-IN" sz="1400" dirty="0"/>
              <a:t> with Python backend</a:t>
            </a:r>
          </a:p>
          <a:p>
            <a:pPr lvl="1"/>
            <a:r>
              <a:rPr lang="en-IN" sz="1400" b="1" dirty="0" smtClean="0"/>
              <a:t>Deploy </a:t>
            </a:r>
            <a:r>
              <a:rPr lang="en-IN" sz="1400" b="1" dirty="0"/>
              <a:t>anywhere</a:t>
            </a:r>
            <a:r>
              <a:rPr lang="en-IN" sz="1400" dirty="0"/>
              <a:t> → </a:t>
            </a:r>
            <a:r>
              <a:rPr lang="en-IN" sz="1400" dirty="0" err="1"/>
              <a:t>Streamlit</a:t>
            </a:r>
            <a:r>
              <a:rPr lang="en-IN" sz="1400" dirty="0"/>
              <a:t> Cloud, GCP, Azure, </a:t>
            </a:r>
            <a:r>
              <a:rPr lang="en-IN" sz="1400" dirty="0" smtClean="0"/>
              <a:t>AWS</a:t>
            </a:r>
            <a:endParaRPr lang="en-IN" sz="2000" dirty="0"/>
          </a:p>
          <a:p>
            <a:pPr marL="1028700" lvl="2" indent="0">
              <a:buNone/>
            </a:pPr>
            <a:endParaRPr lang="en-IN" sz="1050" b="1" dirty="0"/>
          </a:p>
          <a:p>
            <a:pPr marL="457200" lvl="1">
              <a:spcBef>
                <a:spcPts val="1000"/>
              </a:spcBef>
            </a:pPr>
            <a:r>
              <a:rPr lang="en-IN" sz="1800" b="1" dirty="0"/>
              <a:t>Installation &amp; </a:t>
            </a:r>
            <a:r>
              <a:rPr lang="en-IN" sz="1800" b="1" dirty="0" smtClean="0"/>
              <a:t>Configuration (My First UI)</a:t>
            </a:r>
            <a:endParaRPr lang="en-IN" sz="1800" b="1" dirty="0"/>
          </a:p>
          <a:p>
            <a:pPr marL="1028700" lvl="2" indent="0">
              <a:buNone/>
            </a:pPr>
            <a:r>
              <a:rPr lang="en-US" sz="1050" b="1" u="sng" dirty="0" smtClean="0">
                <a:solidFill>
                  <a:schemeClr val="tx1"/>
                </a:solidFill>
              </a:rPr>
              <a:t>Install </a:t>
            </a:r>
            <a:r>
              <a:rPr lang="en-US" sz="1050" b="1" u="sng" dirty="0" err="1" smtClean="0">
                <a:solidFill>
                  <a:schemeClr val="tx1"/>
                </a:solidFill>
              </a:rPr>
              <a:t>Streamlit</a:t>
            </a:r>
            <a:endParaRPr lang="en-IN" sz="1050" b="1" dirty="0" smtClean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r>
              <a:rPr lang="en-IN" sz="1050" b="1" dirty="0" smtClean="0">
                <a:solidFill>
                  <a:srgbClr val="0070C0"/>
                </a:solidFill>
              </a:rPr>
              <a:t>python -m pip </a:t>
            </a:r>
            <a:r>
              <a:rPr lang="en-IN" sz="1050" b="1" dirty="0">
                <a:solidFill>
                  <a:srgbClr val="0070C0"/>
                </a:solidFill>
              </a:rPr>
              <a:t>install </a:t>
            </a:r>
            <a:r>
              <a:rPr lang="en-IN" sz="1050" b="1" dirty="0" err="1">
                <a:solidFill>
                  <a:srgbClr val="0070C0"/>
                </a:solidFill>
              </a:rPr>
              <a:t>streamlit</a:t>
            </a:r>
            <a:endParaRPr lang="en-IN" sz="1050" b="1" dirty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r>
              <a:rPr lang="en-US" sz="1050" b="1" u="sng" dirty="0" smtClean="0">
                <a:solidFill>
                  <a:schemeClr val="tx1"/>
                </a:solidFill>
              </a:rPr>
              <a:t>Store the below in your user directory of windows/mac (C:\users\</a:t>
            </a:r>
            <a:r>
              <a:rPr lang="en-US" sz="1050" b="1" u="sng" dirty="0" err="1" smtClean="0">
                <a:solidFill>
                  <a:schemeClr val="tx1"/>
                </a:solidFill>
              </a:rPr>
              <a:t>moham</a:t>
            </a:r>
            <a:r>
              <a:rPr lang="en-US" sz="1050" b="1" u="sng" dirty="0" smtClean="0">
                <a:solidFill>
                  <a:schemeClr val="tx1"/>
                </a:solidFill>
              </a:rPr>
              <a:t>\streamlit_ui.py)</a:t>
            </a:r>
          </a:p>
          <a:p>
            <a:pPr marL="1028700" lvl="2" indent="0">
              <a:buNone/>
            </a:pPr>
            <a:r>
              <a:rPr lang="en-US" sz="1050" b="1" dirty="0" smtClean="0">
                <a:solidFill>
                  <a:srgbClr val="0070C0"/>
                </a:solidFill>
              </a:rPr>
              <a:t>import </a:t>
            </a:r>
            <a:r>
              <a:rPr lang="en-US" sz="1050" b="1" dirty="0" err="1">
                <a:solidFill>
                  <a:srgbClr val="0070C0"/>
                </a:solidFill>
              </a:rPr>
              <a:t>streamlit</a:t>
            </a:r>
            <a:r>
              <a:rPr lang="en-US" sz="1050" b="1" dirty="0">
                <a:solidFill>
                  <a:srgbClr val="0070C0"/>
                </a:solidFill>
              </a:rPr>
              <a:t> as </a:t>
            </a:r>
            <a:r>
              <a:rPr lang="en-US" sz="1050" b="1" dirty="0" err="1">
                <a:solidFill>
                  <a:srgbClr val="0070C0"/>
                </a:solidFill>
              </a:rPr>
              <a:t>st</a:t>
            </a:r>
            <a:endParaRPr lang="en-US" sz="1050" b="1" dirty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r>
              <a:rPr lang="en-US" sz="1050" b="1" dirty="0" err="1">
                <a:solidFill>
                  <a:srgbClr val="0070C0"/>
                </a:solidFill>
              </a:rPr>
              <a:t>st.title</a:t>
            </a:r>
            <a:r>
              <a:rPr lang="en-US" sz="1050" b="1" dirty="0">
                <a:solidFill>
                  <a:srgbClr val="0070C0"/>
                </a:solidFill>
              </a:rPr>
              <a:t>("Hello </a:t>
            </a:r>
            <a:r>
              <a:rPr lang="en-US" sz="1050" b="1" dirty="0" err="1">
                <a:solidFill>
                  <a:srgbClr val="0070C0"/>
                </a:solidFill>
              </a:rPr>
              <a:t>Streamlit</a:t>
            </a:r>
            <a:r>
              <a:rPr lang="en-US" sz="1050" b="1" dirty="0">
                <a:solidFill>
                  <a:srgbClr val="0070C0"/>
                </a:solidFill>
              </a:rPr>
              <a:t>!")</a:t>
            </a:r>
          </a:p>
          <a:p>
            <a:pPr marL="1028700" lvl="2" indent="0">
              <a:buNone/>
            </a:pPr>
            <a:r>
              <a:rPr lang="en-IN" sz="1050" b="1" u="sng" dirty="0">
                <a:solidFill>
                  <a:schemeClr val="tx1"/>
                </a:solidFill>
              </a:rPr>
              <a:t>In the command prompt, run the below </a:t>
            </a:r>
            <a:r>
              <a:rPr lang="en-IN" sz="1050" b="1" u="sng" dirty="0" err="1">
                <a:solidFill>
                  <a:schemeClr val="tx1"/>
                </a:solidFill>
              </a:rPr>
              <a:t>streamlit</a:t>
            </a:r>
            <a:r>
              <a:rPr lang="en-IN" sz="1050" b="1" u="sng" dirty="0">
                <a:solidFill>
                  <a:schemeClr val="tx1"/>
                </a:solidFill>
              </a:rPr>
              <a:t> start command</a:t>
            </a:r>
          </a:p>
          <a:p>
            <a:pPr marL="1028700" lvl="2" indent="0">
              <a:buNone/>
            </a:pPr>
            <a:r>
              <a:rPr lang="en-IN" sz="1050" b="1" dirty="0" smtClean="0">
                <a:solidFill>
                  <a:srgbClr val="0070C0"/>
                </a:solidFill>
              </a:rPr>
              <a:t>python -m </a:t>
            </a:r>
            <a:r>
              <a:rPr lang="en-IN" sz="1050" b="1" dirty="0" err="1" smtClean="0">
                <a:solidFill>
                  <a:srgbClr val="0070C0"/>
                </a:solidFill>
              </a:rPr>
              <a:t>streamlit</a:t>
            </a:r>
            <a:r>
              <a:rPr lang="en-IN" sz="1050" b="1" dirty="0" smtClean="0">
                <a:solidFill>
                  <a:srgbClr val="0070C0"/>
                </a:solidFill>
              </a:rPr>
              <a:t> </a:t>
            </a:r>
            <a:r>
              <a:rPr lang="en-IN" sz="1050" b="1" dirty="0">
                <a:solidFill>
                  <a:srgbClr val="0070C0"/>
                </a:solidFill>
              </a:rPr>
              <a:t>run </a:t>
            </a:r>
            <a:r>
              <a:rPr lang="en-IN" sz="1050" b="1" dirty="0" smtClean="0">
                <a:solidFill>
                  <a:srgbClr val="0070C0"/>
                </a:solidFill>
              </a:rPr>
              <a:t>streamlit_ui.py</a:t>
            </a:r>
            <a:endParaRPr lang="en-IN" sz="1050" b="1" dirty="0" smtClean="0"/>
          </a:p>
        </p:txBody>
      </p:sp>
    </p:spTree>
    <p:extLst>
      <p:ext uri="{BB962C8B-B14F-4D97-AF65-F5344CB8AC3E}">
        <p14:creationId xmlns:p14="http://schemas.microsoft.com/office/powerpoint/2010/main" val="36754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336" y="31441"/>
            <a:ext cx="11521280" cy="445231"/>
          </a:xfrm>
        </p:spPr>
        <p:txBody>
          <a:bodyPr>
            <a:normAutofit fontScale="90000"/>
          </a:bodyPr>
          <a:lstStyle/>
          <a:p>
            <a:r>
              <a:rPr lang="en-US" sz="3200" b="1" dirty="0" smtClean="0"/>
              <a:t>Project1 - Call </a:t>
            </a:r>
            <a:r>
              <a:rPr lang="en-US" sz="3200" b="1" dirty="0"/>
              <a:t>Center - Installation Cost </a:t>
            </a:r>
            <a:r>
              <a:rPr lang="en-US" sz="3200" b="1" dirty="0" smtClean="0"/>
              <a:t>Estimator (2tier app – FE + BE)</a:t>
            </a:r>
            <a:endParaRPr lang="en-IN" sz="32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282363"/>
              </p:ext>
            </p:extLst>
          </p:nvPr>
        </p:nvGraphicFramePr>
        <p:xfrm>
          <a:off x="263352" y="836712"/>
          <a:ext cx="185737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Packager Shell Object" showAsIcon="1" r:id="rId3" imgW="1857600" imgH="437400" progId="Package">
                  <p:embed/>
                </p:oleObj>
              </mc:Choice>
              <mc:Fallback>
                <p:oleObj name="Packager Shell Object" showAsIcon="1" r:id="rId3" imgW="185760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3352" y="836712"/>
                        <a:ext cx="1857375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91344" y="1412776"/>
            <a:ext cx="3624710" cy="28392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flowchart TD</a:t>
            </a:r>
          </a:p>
          <a:p>
            <a:r>
              <a:rPr lang="en-US" sz="1050" dirty="0"/>
              <a:t>    A[</a:t>
            </a:r>
            <a:r>
              <a:rPr lang="en-US" sz="1050" dirty="0" err="1"/>
              <a:t>Streamlit</a:t>
            </a:r>
            <a:r>
              <a:rPr lang="en-US" sz="1050" dirty="0"/>
              <a:t> UI- </a:t>
            </a:r>
          </a:p>
          <a:p>
            <a:r>
              <a:rPr lang="en-US" sz="1050" dirty="0"/>
              <a:t>    Agent selects a product and enters cost-per-hour] --&gt; B</a:t>
            </a:r>
          </a:p>
          <a:p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   B[Create Object </a:t>
            </a:r>
            <a:r>
              <a:rPr lang="en-US" sz="1050" dirty="0" err="1"/>
              <a:t>CostingClass</a:t>
            </a:r>
            <a:r>
              <a:rPr lang="en-US" sz="1050" dirty="0"/>
              <a:t>]--&gt; C</a:t>
            </a:r>
          </a:p>
          <a:p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   C[Method: </a:t>
            </a:r>
            <a:r>
              <a:rPr lang="en-US" sz="1050" dirty="0" err="1"/>
              <a:t>calculate_installtime</a:t>
            </a:r>
            <a:endParaRPr lang="en-US" sz="1050" dirty="0"/>
          </a:p>
          <a:p>
            <a:r>
              <a:rPr lang="en-US" sz="1050" dirty="0"/>
              <a:t>    Returns </a:t>
            </a:r>
            <a:r>
              <a:rPr lang="en-US" sz="1050" dirty="0" err="1"/>
              <a:t>install_hours</a:t>
            </a:r>
            <a:r>
              <a:rPr lang="en-US" sz="1050" dirty="0"/>
              <a:t>] --&gt; D</a:t>
            </a:r>
          </a:p>
          <a:p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   D[Method: </a:t>
            </a:r>
            <a:r>
              <a:rPr lang="en-US" sz="1050" dirty="0" err="1"/>
              <a:t>calculate_cost</a:t>
            </a:r>
            <a:endParaRPr lang="en-US" sz="1050" dirty="0"/>
          </a:p>
          <a:p>
            <a:r>
              <a:rPr lang="en-US" sz="1050" dirty="0"/>
              <a:t>    Formula: </a:t>
            </a:r>
            <a:r>
              <a:rPr lang="en-US" sz="1050" dirty="0" err="1"/>
              <a:t>cost_per_hour</a:t>
            </a:r>
            <a:r>
              <a:rPr lang="en-US" sz="1050" dirty="0"/>
              <a:t> * </a:t>
            </a:r>
            <a:r>
              <a:rPr lang="en-US" sz="1050" dirty="0" err="1"/>
              <a:t>install_hours</a:t>
            </a:r>
            <a:r>
              <a:rPr lang="en-US" sz="1050" dirty="0"/>
              <a:t>] --&gt; E</a:t>
            </a:r>
          </a:p>
          <a:p>
            <a:r>
              <a:rPr lang="en-US" sz="1050" dirty="0"/>
              <a:t/>
            </a:r>
            <a:br>
              <a:rPr lang="en-US" sz="1050" dirty="0"/>
            </a:br>
            <a:r>
              <a:rPr lang="en-US" sz="1050" dirty="0"/>
              <a:t>    E[</a:t>
            </a:r>
            <a:r>
              <a:rPr lang="en-US" sz="1050" dirty="0" err="1"/>
              <a:t>Streamlit</a:t>
            </a:r>
            <a:r>
              <a:rPr lang="en-US" sz="1050" dirty="0"/>
              <a:t> Output Shows - press Calculate:</a:t>
            </a:r>
          </a:p>
          <a:p>
            <a:r>
              <a:rPr lang="en-US" sz="1050" dirty="0"/>
              <a:t>    Product</a:t>
            </a:r>
          </a:p>
          <a:p>
            <a:r>
              <a:rPr lang="en-US" sz="1050" dirty="0"/>
              <a:t>    Cost/hour</a:t>
            </a:r>
          </a:p>
          <a:p>
            <a:r>
              <a:rPr lang="en-US" sz="1050" dirty="0"/>
              <a:t>    Install time</a:t>
            </a:r>
          </a:p>
          <a:p>
            <a:r>
              <a:rPr lang="en-US" sz="1050" dirty="0" smtClean="0"/>
              <a:t>    Total cost]</a:t>
            </a:r>
            <a:endParaRPr lang="en-US" sz="1050" dirty="0"/>
          </a:p>
        </p:txBody>
      </p:sp>
      <p:pic>
        <p:nvPicPr>
          <p:cNvPr id="1028" name="Picture 4" descr="C:\Users\moham\Downloads\Untitled diagram-2025-11-18-16143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024" y="476672"/>
            <a:ext cx="2203968" cy="597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984" y="1169747"/>
            <a:ext cx="5805847" cy="45185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7" name="Oval 6"/>
          <p:cNvSpPr/>
          <p:nvPr/>
        </p:nvSpPr>
        <p:spPr>
          <a:xfrm>
            <a:off x="3071664" y="1412776"/>
            <a:ext cx="1296144" cy="36004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Tier2</a:t>
            </a:r>
            <a:endParaRPr lang="en-IN" dirty="0"/>
          </a:p>
        </p:txBody>
      </p:sp>
      <p:sp>
        <p:nvSpPr>
          <p:cNvPr id="10" name="Oval 9"/>
          <p:cNvSpPr/>
          <p:nvPr/>
        </p:nvSpPr>
        <p:spPr>
          <a:xfrm>
            <a:off x="5807968" y="476672"/>
            <a:ext cx="1296144" cy="36004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Tier1</a:t>
            </a:r>
            <a:endParaRPr lang="en-IN" dirty="0"/>
          </a:p>
        </p:txBody>
      </p:sp>
      <p:sp>
        <p:nvSpPr>
          <p:cNvPr id="11" name="Oval 10"/>
          <p:cNvSpPr/>
          <p:nvPr/>
        </p:nvSpPr>
        <p:spPr>
          <a:xfrm>
            <a:off x="5807968" y="4869160"/>
            <a:ext cx="1296144" cy="36004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Tier1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52400" y="6448713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b="1" u="sng" dirty="0" smtClean="0">
                <a:solidFill>
                  <a:schemeClr val="tx1"/>
                </a:solidFill>
              </a:rPr>
              <a:t>Open Command </a:t>
            </a:r>
            <a:r>
              <a:rPr lang="en-US" sz="800" b="1" u="sng" dirty="0" smtClean="0">
                <a:solidFill>
                  <a:schemeClr val="tx1"/>
                </a:solidFill>
              </a:rPr>
              <a:t>prompt and just run it:</a:t>
            </a:r>
            <a:endParaRPr lang="en-US" sz="800" b="1" u="sng" dirty="0" smtClean="0">
              <a:solidFill>
                <a:schemeClr val="tx1"/>
              </a:solidFill>
            </a:endParaRPr>
          </a:p>
          <a:p>
            <a:r>
              <a:rPr lang="en-US" sz="800" b="1" dirty="0" smtClean="0">
                <a:solidFill>
                  <a:srgbClr val="0070C0"/>
                </a:solidFill>
              </a:rPr>
              <a:t>python </a:t>
            </a:r>
            <a:r>
              <a:rPr lang="en-US" sz="800" b="1" dirty="0">
                <a:solidFill>
                  <a:srgbClr val="0070C0"/>
                </a:solidFill>
              </a:rPr>
              <a:t>-m </a:t>
            </a:r>
            <a:r>
              <a:rPr lang="en-US" sz="800" b="1" dirty="0" err="1">
                <a:solidFill>
                  <a:srgbClr val="0070C0"/>
                </a:solidFill>
              </a:rPr>
              <a:t>streamlit</a:t>
            </a:r>
            <a:r>
              <a:rPr lang="en-US" sz="800" b="1" dirty="0">
                <a:solidFill>
                  <a:srgbClr val="0070C0"/>
                </a:solidFill>
              </a:rPr>
              <a:t> run </a:t>
            </a:r>
            <a:r>
              <a:rPr lang="en-US" sz="800" b="1" dirty="0" smtClean="0">
                <a:solidFill>
                  <a:srgbClr val="0070C0"/>
                </a:solidFill>
              </a:rPr>
              <a:t>project_simple_callcenter_app1\frontend\streamlit_callcenter_app.py</a:t>
            </a:r>
            <a:endParaRPr lang="en-IN" sz="800" b="1" dirty="0">
              <a:solidFill>
                <a:srgbClr val="0070C0"/>
              </a:solidFill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00" y="4581128"/>
            <a:ext cx="3471877" cy="1738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4541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336" y="-243408"/>
            <a:ext cx="10515600" cy="1325563"/>
          </a:xfrm>
        </p:spPr>
        <p:txBody>
          <a:bodyPr/>
          <a:lstStyle/>
          <a:p>
            <a:r>
              <a:rPr lang="en-IN" u="sng" dirty="0" smtClean="0"/>
              <a:t>API (Middleware)</a:t>
            </a:r>
            <a:endParaRPr lang="en-IN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20" y="836712"/>
            <a:ext cx="11051631" cy="4351338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sz="1400" b="1" dirty="0"/>
              <a:t>What is an API?</a:t>
            </a:r>
          </a:p>
          <a:p>
            <a:r>
              <a:rPr lang="en-US" sz="1400" dirty="0"/>
              <a:t>An </a:t>
            </a:r>
            <a:r>
              <a:rPr lang="en-US" sz="1400" dirty="0" smtClean="0"/>
              <a:t>API </a:t>
            </a:r>
            <a:r>
              <a:rPr lang="en-US" sz="1400" dirty="0"/>
              <a:t>(Application Programming Interface) is a way for two systems to communicate</a:t>
            </a:r>
            <a:r>
              <a:rPr lang="en-US" sz="1400" dirty="0" smtClean="0"/>
              <a:t>.</a:t>
            </a:r>
          </a:p>
          <a:p>
            <a:endParaRPr lang="en-US" sz="1400" dirty="0"/>
          </a:p>
          <a:p>
            <a:endParaRPr lang="en-US" sz="1400" dirty="0" smtClean="0"/>
          </a:p>
          <a:p>
            <a:endParaRPr lang="en-US" sz="1400" dirty="0"/>
          </a:p>
          <a:p>
            <a:r>
              <a:rPr lang="en-US" sz="1400" b="1" dirty="0" err="1"/>
              <a:t>FastAPI</a:t>
            </a:r>
            <a:r>
              <a:rPr lang="en-US" sz="1400" b="1" dirty="0"/>
              <a:t> – The Fastest Python Framework for Building </a:t>
            </a:r>
            <a:r>
              <a:rPr lang="en-US" sz="1400" b="1" dirty="0" smtClean="0"/>
              <a:t>APIs </a:t>
            </a:r>
            <a:r>
              <a:rPr lang="en-US" sz="1400" dirty="0" err="1" smtClean="0"/>
              <a:t>FastAPI</a:t>
            </a:r>
            <a:r>
              <a:rPr lang="en-US" sz="1400" dirty="0" smtClean="0"/>
              <a:t> </a:t>
            </a:r>
            <a:r>
              <a:rPr lang="en-US" sz="1400" dirty="0"/>
              <a:t>is a modern, high-performance web framework for building APIs using </a:t>
            </a:r>
            <a:r>
              <a:rPr lang="en-US" sz="1400" dirty="0" smtClean="0"/>
              <a:t>Python. It </a:t>
            </a:r>
            <a:r>
              <a:rPr lang="en-US" sz="1400" dirty="0"/>
              <a:t>is designed for speed, ease of use, and production-grade </a:t>
            </a:r>
            <a:r>
              <a:rPr lang="en-US" sz="1400" dirty="0" smtClean="0"/>
              <a:t>applications.</a:t>
            </a:r>
          </a:p>
          <a:p>
            <a:r>
              <a:rPr lang="en-US" sz="1400" b="1" dirty="0" err="1" smtClean="0"/>
              <a:t>FastAPI</a:t>
            </a:r>
            <a:r>
              <a:rPr lang="en-US" sz="1400" b="1" dirty="0" smtClean="0"/>
              <a:t> </a:t>
            </a:r>
            <a:r>
              <a:rPr lang="en-US" sz="1400" b="1" dirty="0"/>
              <a:t>is used widely for:</a:t>
            </a:r>
            <a:endParaRPr lang="en-US" sz="1100" b="1" dirty="0"/>
          </a:p>
          <a:p>
            <a:pPr lvl="1"/>
            <a:r>
              <a:rPr lang="en-US" sz="1100" dirty="0"/>
              <a:t>Real-time data pipelines</a:t>
            </a:r>
          </a:p>
          <a:p>
            <a:pPr lvl="1"/>
            <a:r>
              <a:rPr lang="en-US" sz="1100" dirty="0" err="1"/>
              <a:t>Microservices</a:t>
            </a:r>
            <a:endParaRPr lang="en-US" sz="1100" dirty="0"/>
          </a:p>
          <a:p>
            <a:pPr lvl="1"/>
            <a:r>
              <a:rPr lang="en-US" sz="1100" dirty="0"/>
              <a:t>AI/ML model serving</a:t>
            </a:r>
          </a:p>
          <a:p>
            <a:pPr lvl="1"/>
            <a:r>
              <a:rPr lang="en-US" sz="1100" dirty="0"/>
              <a:t>ETL orchestrators</a:t>
            </a:r>
          </a:p>
          <a:p>
            <a:pPr lvl="1"/>
            <a:r>
              <a:rPr lang="en-US" sz="1100" dirty="0" err="1"/>
              <a:t>Streamlit</a:t>
            </a:r>
            <a:r>
              <a:rPr lang="en-US" sz="1100" dirty="0"/>
              <a:t> ↔ Backend communication</a:t>
            </a:r>
          </a:p>
          <a:p>
            <a:pPr marL="457200" lvl="1">
              <a:spcBef>
                <a:spcPts val="1000"/>
              </a:spcBef>
            </a:pPr>
            <a:r>
              <a:rPr lang="en-IN" sz="1600" b="1" dirty="0" smtClean="0"/>
              <a:t>Installation </a:t>
            </a:r>
            <a:r>
              <a:rPr lang="en-IN" sz="1600" b="1" dirty="0"/>
              <a:t>&amp; Configuration (My First </a:t>
            </a:r>
            <a:r>
              <a:rPr lang="en-IN" sz="1600" b="1" dirty="0" smtClean="0"/>
              <a:t>API)</a:t>
            </a:r>
            <a:endParaRPr lang="en-IN" sz="1600" b="1" dirty="0"/>
          </a:p>
          <a:p>
            <a:pPr marL="1028700" lvl="2" indent="0">
              <a:buNone/>
            </a:pPr>
            <a:r>
              <a:rPr lang="en-US" sz="1000" b="1" u="sng" dirty="0">
                <a:solidFill>
                  <a:schemeClr val="tx1"/>
                </a:solidFill>
              </a:rPr>
              <a:t>Install </a:t>
            </a:r>
            <a:r>
              <a:rPr lang="en-US" sz="1000" b="1" u="sng" dirty="0" err="1" smtClean="0">
                <a:solidFill>
                  <a:schemeClr val="tx1"/>
                </a:solidFill>
              </a:rPr>
              <a:t>fastapi</a:t>
            </a:r>
            <a:r>
              <a:rPr lang="en-US" sz="1000" b="1" u="sng" dirty="0" smtClean="0">
                <a:solidFill>
                  <a:schemeClr val="tx1"/>
                </a:solidFill>
              </a:rPr>
              <a:t> and </a:t>
            </a:r>
            <a:r>
              <a:rPr lang="en-US" sz="1000" b="1" u="sng" dirty="0" err="1" smtClean="0">
                <a:solidFill>
                  <a:schemeClr val="tx1"/>
                </a:solidFill>
              </a:rPr>
              <a:t>uvicorn</a:t>
            </a:r>
            <a:endParaRPr lang="en-IN" sz="1000" b="1" dirty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r>
              <a:rPr lang="en-IN" sz="1000" b="1" dirty="0">
                <a:solidFill>
                  <a:srgbClr val="0070C0"/>
                </a:solidFill>
              </a:rPr>
              <a:t>python –m pip install </a:t>
            </a:r>
            <a:r>
              <a:rPr lang="en-IN" sz="1000" b="1" dirty="0" err="1">
                <a:solidFill>
                  <a:srgbClr val="0070C0"/>
                </a:solidFill>
              </a:rPr>
              <a:t>fastapi</a:t>
            </a:r>
            <a:r>
              <a:rPr lang="en-IN" sz="1000" b="1" dirty="0">
                <a:solidFill>
                  <a:srgbClr val="0070C0"/>
                </a:solidFill>
              </a:rPr>
              <a:t> </a:t>
            </a:r>
            <a:r>
              <a:rPr lang="en-IN" sz="1000" b="1" dirty="0" err="1" smtClean="0">
                <a:solidFill>
                  <a:srgbClr val="0070C0"/>
                </a:solidFill>
              </a:rPr>
              <a:t>uvicorn</a:t>
            </a:r>
            <a:endParaRPr lang="en-IN" sz="1000" b="1" dirty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r>
              <a:rPr lang="en-US" sz="1000" b="1" u="sng" dirty="0">
                <a:solidFill>
                  <a:schemeClr val="tx1"/>
                </a:solidFill>
              </a:rPr>
              <a:t>Store the below in your user directory of windows/mac (C:\</a:t>
            </a:r>
            <a:r>
              <a:rPr lang="en-US" sz="1000" b="1" u="sng" dirty="0" smtClean="0">
                <a:solidFill>
                  <a:schemeClr val="tx1"/>
                </a:solidFill>
              </a:rPr>
              <a:t>users\</a:t>
            </a:r>
            <a:r>
              <a:rPr lang="en-US" sz="1000" b="1" u="sng" dirty="0" err="1" smtClean="0">
                <a:solidFill>
                  <a:schemeClr val="tx1"/>
                </a:solidFill>
              </a:rPr>
              <a:t>moham</a:t>
            </a:r>
            <a:r>
              <a:rPr lang="en-US" sz="1000" b="1" u="sng" dirty="0" smtClean="0">
                <a:solidFill>
                  <a:schemeClr val="tx1"/>
                </a:solidFill>
              </a:rPr>
              <a:t>\fastapi_app.py</a:t>
            </a:r>
            <a:r>
              <a:rPr lang="en-US" sz="1000" b="1" u="sng" dirty="0">
                <a:solidFill>
                  <a:schemeClr val="tx1"/>
                </a:solidFill>
              </a:rPr>
              <a:t>)</a:t>
            </a:r>
          </a:p>
          <a:p>
            <a:pPr marL="1028700" lvl="2" indent="0">
              <a:buNone/>
            </a:pPr>
            <a:r>
              <a:rPr lang="en-US" sz="1000" b="1" dirty="0">
                <a:solidFill>
                  <a:srgbClr val="0070C0"/>
                </a:solidFill>
              </a:rPr>
              <a:t>from </a:t>
            </a:r>
            <a:r>
              <a:rPr lang="en-US" sz="1000" b="1" dirty="0" err="1">
                <a:solidFill>
                  <a:srgbClr val="0070C0"/>
                </a:solidFill>
              </a:rPr>
              <a:t>fastapi</a:t>
            </a:r>
            <a:r>
              <a:rPr lang="en-US" sz="1000" b="1" dirty="0">
                <a:solidFill>
                  <a:srgbClr val="0070C0"/>
                </a:solidFill>
              </a:rPr>
              <a:t> import </a:t>
            </a:r>
            <a:r>
              <a:rPr lang="en-US" sz="1000" b="1" dirty="0" err="1">
                <a:solidFill>
                  <a:srgbClr val="0070C0"/>
                </a:solidFill>
              </a:rPr>
              <a:t>FastAPI</a:t>
            </a:r>
            <a:endParaRPr lang="en-US" sz="1000" b="1" dirty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r>
              <a:rPr lang="en-US" sz="1000" b="1" dirty="0" smtClean="0">
                <a:solidFill>
                  <a:srgbClr val="0070C0"/>
                </a:solidFill>
              </a:rPr>
              <a:t>app </a:t>
            </a:r>
            <a:r>
              <a:rPr lang="en-US" sz="1000" b="1" dirty="0">
                <a:solidFill>
                  <a:srgbClr val="0070C0"/>
                </a:solidFill>
              </a:rPr>
              <a:t>= </a:t>
            </a:r>
            <a:r>
              <a:rPr lang="en-US" sz="1000" b="1" dirty="0" err="1">
                <a:solidFill>
                  <a:srgbClr val="0070C0"/>
                </a:solidFill>
              </a:rPr>
              <a:t>FastAPI</a:t>
            </a:r>
            <a:r>
              <a:rPr lang="en-US" sz="1000" b="1" dirty="0">
                <a:solidFill>
                  <a:srgbClr val="0070C0"/>
                </a:solidFill>
              </a:rPr>
              <a:t>()</a:t>
            </a:r>
          </a:p>
          <a:p>
            <a:pPr marL="1028700" lvl="2" indent="0">
              <a:buNone/>
            </a:pPr>
            <a:r>
              <a:rPr lang="en-US" sz="1000" b="1" dirty="0" smtClean="0">
                <a:solidFill>
                  <a:srgbClr val="0070C0"/>
                </a:solidFill>
              </a:rPr>
              <a:t>@</a:t>
            </a:r>
            <a:r>
              <a:rPr lang="en-US" sz="1000" b="1" dirty="0" err="1">
                <a:solidFill>
                  <a:srgbClr val="0070C0"/>
                </a:solidFill>
              </a:rPr>
              <a:t>app.get</a:t>
            </a:r>
            <a:r>
              <a:rPr lang="en-US" sz="1000" b="1" dirty="0">
                <a:solidFill>
                  <a:srgbClr val="0070C0"/>
                </a:solidFill>
              </a:rPr>
              <a:t>("/")</a:t>
            </a:r>
          </a:p>
          <a:p>
            <a:pPr marL="1028700" lvl="2" indent="0">
              <a:buNone/>
            </a:pPr>
            <a:r>
              <a:rPr lang="en-US" sz="1000" b="1" dirty="0" err="1">
                <a:solidFill>
                  <a:srgbClr val="0070C0"/>
                </a:solidFill>
              </a:rPr>
              <a:t>def</a:t>
            </a:r>
            <a:r>
              <a:rPr lang="en-US" sz="1000" b="1" dirty="0">
                <a:solidFill>
                  <a:srgbClr val="0070C0"/>
                </a:solidFill>
              </a:rPr>
              <a:t> home():</a:t>
            </a:r>
          </a:p>
          <a:p>
            <a:pPr marL="1028700" lvl="2" indent="0">
              <a:buNone/>
            </a:pPr>
            <a:r>
              <a:rPr lang="en-US" sz="1000" b="1" dirty="0">
                <a:solidFill>
                  <a:srgbClr val="0070C0"/>
                </a:solidFill>
              </a:rPr>
              <a:t>    return {"message": "Hello from </a:t>
            </a:r>
            <a:r>
              <a:rPr lang="en-US" sz="1000" b="1" dirty="0" err="1">
                <a:solidFill>
                  <a:srgbClr val="0070C0"/>
                </a:solidFill>
              </a:rPr>
              <a:t>FastAPI</a:t>
            </a:r>
            <a:r>
              <a:rPr lang="en-US" sz="1000" b="1" dirty="0">
                <a:solidFill>
                  <a:srgbClr val="0070C0"/>
                </a:solidFill>
              </a:rPr>
              <a:t>!"}</a:t>
            </a:r>
          </a:p>
          <a:p>
            <a:pPr marL="1028700" lvl="2" indent="0">
              <a:buNone/>
            </a:pPr>
            <a:r>
              <a:rPr lang="en-IN" sz="1000" b="1" u="sng" dirty="0" smtClean="0">
                <a:solidFill>
                  <a:schemeClr val="tx1"/>
                </a:solidFill>
              </a:rPr>
              <a:t>In </a:t>
            </a:r>
            <a:r>
              <a:rPr lang="en-IN" sz="1000" b="1" u="sng" dirty="0">
                <a:solidFill>
                  <a:schemeClr val="tx1"/>
                </a:solidFill>
              </a:rPr>
              <a:t>the command prompt, run the below </a:t>
            </a:r>
            <a:r>
              <a:rPr lang="en-IN" sz="1000" b="1" u="sng" dirty="0" err="1" smtClean="0">
                <a:solidFill>
                  <a:schemeClr val="tx1"/>
                </a:solidFill>
              </a:rPr>
              <a:t>fastapi</a:t>
            </a:r>
            <a:r>
              <a:rPr lang="en-IN" sz="1000" b="1" u="sng" dirty="0" smtClean="0">
                <a:solidFill>
                  <a:schemeClr val="tx1"/>
                </a:solidFill>
              </a:rPr>
              <a:t> </a:t>
            </a:r>
            <a:r>
              <a:rPr lang="en-IN" sz="1000" b="1" u="sng" dirty="0">
                <a:solidFill>
                  <a:schemeClr val="tx1"/>
                </a:solidFill>
              </a:rPr>
              <a:t>start command</a:t>
            </a:r>
          </a:p>
          <a:p>
            <a:pPr marL="1028700" lvl="2" indent="0">
              <a:buNone/>
            </a:pPr>
            <a:r>
              <a:rPr lang="en-IN" sz="1000" b="1" dirty="0">
                <a:solidFill>
                  <a:srgbClr val="0070C0"/>
                </a:solidFill>
              </a:rPr>
              <a:t>p</a:t>
            </a:r>
            <a:r>
              <a:rPr lang="en-IN" sz="1000" b="1" dirty="0" smtClean="0">
                <a:solidFill>
                  <a:srgbClr val="0070C0"/>
                </a:solidFill>
              </a:rPr>
              <a:t>ython -m </a:t>
            </a:r>
            <a:r>
              <a:rPr lang="en-IN" sz="1000" b="1" dirty="0" err="1" smtClean="0">
                <a:solidFill>
                  <a:srgbClr val="0070C0"/>
                </a:solidFill>
              </a:rPr>
              <a:t>uvicorn</a:t>
            </a:r>
            <a:r>
              <a:rPr lang="en-IN" sz="1000" b="1" dirty="0" smtClean="0">
                <a:solidFill>
                  <a:srgbClr val="0070C0"/>
                </a:solidFill>
              </a:rPr>
              <a:t> </a:t>
            </a:r>
            <a:r>
              <a:rPr lang="en-IN" sz="1000" b="1" dirty="0" err="1" smtClean="0">
                <a:solidFill>
                  <a:srgbClr val="0070C0"/>
                </a:solidFill>
              </a:rPr>
              <a:t>fastapi_app:app</a:t>
            </a:r>
            <a:endParaRPr lang="en-IN" sz="1000" b="1" dirty="0" smtClean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r>
              <a:rPr lang="en-IN" sz="1000" b="1" dirty="0">
                <a:solidFill>
                  <a:srgbClr val="0070C0"/>
                </a:solidFill>
                <a:hlinkClick r:id="rId2"/>
              </a:rPr>
              <a:t>http://127.0.0.1:8000</a:t>
            </a:r>
            <a:r>
              <a:rPr lang="en-IN" sz="1000" b="1" dirty="0" smtClean="0">
                <a:solidFill>
                  <a:srgbClr val="0070C0"/>
                </a:solidFill>
                <a:hlinkClick r:id="rId2"/>
              </a:rPr>
              <a:t>/</a:t>
            </a:r>
            <a:endParaRPr lang="en-IN" sz="1000" b="1" dirty="0" smtClean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endParaRPr lang="en-IN" sz="1000" b="1" dirty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endParaRPr lang="en-IN" sz="1000" b="1" dirty="0">
              <a:solidFill>
                <a:srgbClr val="0070C0"/>
              </a:solidFill>
            </a:endParaRPr>
          </a:p>
          <a:p>
            <a:pPr marL="1028700" lvl="2" indent="0">
              <a:buNone/>
            </a:pPr>
            <a:endParaRPr lang="en-IN" sz="1000" b="1" dirty="0"/>
          </a:p>
          <a:p>
            <a:endParaRPr lang="en-US" sz="1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275818"/>
              </p:ext>
            </p:extLst>
          </p:nvPr>
        </p:nvGraphicFramePr>
        <p:xfrm>
          <a:off x="551384" y="1628800"/>
          <a:ext cx="3225800" cy="914400"/>
        </p:xfrm>
        <a:graphic>
          <a:graphicData uri="http://schemas.openxmlformats.org/drawingml/2006/table">
            <a:tbl>
              <a:tblPr/>
              <a:tblGrid>
                <a:gridCol w="609600"/>
                <a:gridCol w="2616200"/>
              </a:tblGrid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Type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Meaning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Fetch data from the server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POST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Send data to the server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Update existing data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DELETE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Remove data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6384032" y="188640"/>
            <a:ext cx="115212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Bigquery</a:t>
            </a:r>
            <a:r>
              <a:rPr lang="en-IN" dirty="0" smtClean="0"/>
              <a:t> </a:t>
            </a:r>
          </a:p>
          <a:p>
            <a:pPr algn="ctr"/>
            <a:r>
              <a:rPr lang="en-IN" dirty="0" smtClean="0"/>
              <a:t>Console</a:t>
            </a:r>
            <a:endParaRPr lang="en-IN" dirty="0"/>
          </a:p>
        </p:txBody>
      </p:sp>
      <p:sp>
        <p:nvSpPr>
          <p:cNvPr id="7" name="Left-Right Arrow 6"/>
          <p:cNvSpPr/>
          <p:nvPr/>
        </p:nvSpPr>
        <p:spPr>
          <a:xfrm>
            <a:off x="7584132" y="260648"/>
            <a:ext cx="1656184" cy="50405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API Service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9279592" y="181020"/>
            <a:ext cx="149692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Storage Disk</a:t>
            </a:r>
          </a:p>
          <a:p>
            <a:pPr algn="ctr"/>
            <a:r>
              <a:rPr lang="en-IN" dirty="0" smtClean="0"/>
              <a:t>Colossus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0058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335" y="31441"/>
            <a:ext cx="12041495" cy="445231"/>
          </a:xfrm>
        </p:spPr>
        <p:txBody>
          <a:bodyPr>
            <a:noAutofit/>
          </a:bodyPr>
          <a:lstStyle/>
          <a:p>
            <a:r>
              <a:rPr lang="en-US" sz="2400" b="1" dirty="0" smtClean="0"/>
              <a:t>Project2 – (</a:t>
            </a:r>
            <a:r>
              <a:rPr lang="en-US" sz="1600" b="1" dirty="0" err="1" smtClean="0"/>
              <a:t>Streamlit</a:t>
            </a:r>
            <a:r>
              <a:rPr lang="en-US" sz="1600" b="1" dirty="0" smtClean="0"/>
              <a:t> (</a:t>
            </a:r>
            <a:r>
              <a:rPr lang="en-US" sz="1600" b="1" dirty="0" err="1" smtClean="0"/>
              <a:t>FrontEnd</a:t>
            </a:r>
            <a:r>
              <a:rPr lang="en-US" sz="1600" b="1" dirty="0" smtClean="0"/>
              <a:t>) + </a:t>
            </a:r>
            <a:r>
              <a:rPr lang="en-US" sz="1600" b="1" dirty="0" err="1" smtClean="0"/>
              <a:t>FastAPI</a:t>
            </a:r>
            <a:r>
              <a:rPr lang="en-US" sz="1600" b="1" dirty="0" smtClean="0"/>
              <a:t>(Middleware) + DB (Backend)</a:t>
            </a:r>
            <a:r>
              <a:rPr lang="en-US" sz="2400" b="1" dirty="0" smtClean="0"/>
              <a:t>) Call </a:t>
            </a:r>
            <a:r>
              <a:rPr lang="en-US" sz="2400" b="1" dirty="0"/>
              <a:t>Center - Installation Cost </a:t>
            </a:r>
            <a:r>
              <a:rPr lang="en-US" sz="2400" b="1" dirty="0" smtClean="0"/>
              <a:t>Estimator</a:t>
            </a:r>
            <a:endParaRPr lang="en-IN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91344" y="1700808"/>
            <a:ext cx="29523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dirty="0"/>
              <a:t>---</a:t>
            </a:r>
          </a:p>
          <a:p>
            <a:r>
              <a:rPr lang="en-IN" sz="1050" dirty="0" err="1"/>
              <a:t>config</a:t>
            </a:r>
            <a:r>
              <a:rPr lang="en-IN" sz="1050" dirty="0"/>
              <a:t>:</a:t>
            </a:r>
          </a:p>
          <a:p>
            <a:r>
              <a:rPr lang="en-IN" sz="1050" dirty="0"/>
              <a:t>  look: neo</a:t>
            </a:r>
          </a:p>
          <a:p>
            <a:r>
              <a:rPr lang="en-IN" sz="1050" dirty="0"/>
              <a:t>  theme: mc</a:t>
            </a:r>
          </a:p>
          <a:p>
            <a:r>
              <a:rPr lang="en-IN" sz="1050" dirty="0"/>
              <a:t>---</a:t>
            </a:r>
          </a:p>
          <a:p>
            <a:r>
              <a:rPr lang="en-IN" sz="1050" dirty="0"/>
              <a:t>flowchart TD</a:t>
            </a:r>
          </a:p>
          <a:p>
            <a:r>
              <a:rPr lang="en-IN" sz="1050" dirty="0"/>
              <a:t>    A[</a:t>
            </a:r>
            <a:r>
              <a:rPr lang="en-IN" sz="1050" dirty="0" err="1"/>
              <a:t>Streamlit</a:t>
            </a:r>
            <a:r>
              <a:rPr lang="en-IN" sz="1050" dirty="0"/>
              <a:t> UI</a:t>
            </a:r>
          </a:p>
          <a:p>
            <a:r>
              <a:rPr lang="en-IN" sz="1050" dirty="0"/>
              <a:t>    • User uploads CSV</a:t>
            </a:r>
          </a:p>
          <a:p>
            <a:r>
              <a:rPr lang="en-IN" sz="1050" dirty="0"/>
              <a:t>    • Sends file to </a:t>
            </a:r>
            <a:r>
              <a:rPr lang="en-IN" sz="1050" dirty="0" err="1"/>
              <a:t>FastAPI</a:t>
            </a:r>
            <a:r>
              <a:rPr lang="en-IN" sz="1050" dirty="0"/>
              <a:t>] --&gt; B</a:t>
            </a:r>
          </a:p>
          <a:p>
            <a:r>
              <a:rPr lang="en-IN" sz="1050" dirty="0"/>
              <a:t>    B[</a:t>
            </a:r>
            <a:r>
              <a:rPr lang="en-IN" sz="1050" dirty="0" err="1"/>
              <a:t>FastAPI</a:t>
            </a:r>
            <a:r>
              <a:rPr lang="en-IN" sz="1050" dirty="0"/>
              <a:t> Endpoint</a:t>
            </a:r>
          </a:p>
          <a:p>
            <a:r>
              <a:rPr lang="en-IN" sz="1050" dirty="0"/>
              <a:t>    /upload-</a:t>
            </a:r>
            <a:r>
              <a:rPr lang="en-IN" sz="1050" dirty="0" err="1"/>
              <a:t>csv</a:t>
            </a:r>
            <a:r>
              <a:rPr lang="en-IN" sz="1050" dirty="0"/>
              <a:t>/</a:t>
            </a:r>
          </a:p>
          <a:p>
            <a:r>
              <a:rPr lang="en-IN" sz="1050" dirty="0"/>
              <a:t>    • Receives CSV file</a:t>
            </a:r>
          </a:p>
          <a:p>
            <a:r>
              <a:rPr lang="en-IN" sz="1050" dirty="0"/>
              <a:t>    • Validates file] --&gt; C</a:t>
            </a:r>
          </a:p>
          <a:p>
            <a:r>
              <a:rPr lang="en-IN" sz="1050" dirty="0"/>
              <a:t>    C[Pandas Engine</a:t>
            </a:r>
          </a:p>
          <a:p>
            <a:r>
              <a:rPr lang="en-IN" sz="1050" dirty="0"/>
              <a:t>    • Reads CSV</a:t>
            </a:r>
          </a:p>
          <a:p>
            <a:r>
              <a:rPr lang="en-IN" sz="1050" dirty="0"/>
              <a:t>    • Creates preview</a:t>
            </a:r>
          </a:p>
          <a:p>
            <a:r>
              <a:rPr lang="en-IN" sz="1050" dirty="0"/>
              <a:t>    • Converts full data to JSON] --&gt; D</a:t>
            </a:r>
          </a:p>
          <a:p>
            <a:r>
              <a:rPr lang="en-IN" sz="1050" dirty="0"/>
              <a:t>    D[MySQL Database</a:t>
            </a:r>
          </a:p>
          <a:p>
            <a:r>
              <a:rPr lang="en-IN" sz="1050" dirty="0"/>
              <a:t>    • Stores filename</a:t>
            </a:r>
          </a:p>
          <a:p>
            <a:r>
              <a:rPr lang="en-IN" sz="1050" dirty="0"/>
              <a:t>    • Stores JSON dataset</a:t>
            </a:r>
          </a:p>
          <a:p>
            <a:r>
              <a:rPr lang="en-IN" sz="1050" dirty="0"/>
              <a:t>    • Creates durable storage] --&gt; E</a:t>
            </a:r>
          </a:p>
          <a:p>
            <a:r>
              <a:rPr lang="en-IN" sz="1050" dirty="0"/>
              <a:t>    E[Response Back to </a:t>
            </a:r>
            <a:r>
              <a:rPr lang="en-IN" sz="1050" dirty="0" err="1"/>
              <a:t>Streamlit</a:t>
            </a:r>
            <a:endParaRPr lang="en-IN" sz="1050" dirty="0"/>
          </a:p>
          <a:p>
            <a:r>
              <a:rPr lang="en-IN" sz="1050" dirty="0"/>
              <a:t>    • Preview of first rows</a:t>
            </a:r>
          </a:p>
          <a:p>
            <a:r>
              <a:rPr lang="en-IN" sz="1050" dirty="0"/>
              <a:t>    • Success message] --&gt; </a:t>
            </a:r>
            <a:r>
              <a:rPr lang="en-IN" sz="1050" dirty="0" smtClean="0"/>
              <a:t>A</a:t>
            </a:r>
            <a:endParaRPr lang="en-IN" sz="1050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2621" y="1039992"/>
            <a:ext cx="5168035" cy="49327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980" y="1248620"/>
            <a:ext cx="1602761" cy="51669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Oval 10"/>
          <p:cNvSpPr/>
          <p:nvPr/>
        </p:nvSpPr>
        <p:spPr>
          <a:xfrm>
            <a:off x="1919536" y="1947616"/>
            <a:ext cx="1584176" cy="49361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MW – Tier2</a:t>
            </a:r>
            <a:endParaRPr lang="en-IN" dirty="0"/>
          </a:p>
        </p:txBody>
      </p:sp>
      <p:sp>
        <p:nvSpPr>
          <p:cNvPr id="12" name="Oval 11"/>
          <p:cNvSpPr/>
          <p:nvPr/>
        </p:nvSpPr>
        <p:spPr>
          <a:xfrm>
            <a:off x="1919536" y="3470970"/>
            <a:ext cx="1584176" cy="49361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BE – Tier3</a:t>
            </a:r>
            <a:endParaRPr lang="en-IN" dirty="0"/>
          </a:p>
        </p:txBody>
      </p:sp>
      <p:sp>
        <p:nvSpPr>
          <p:cNvPr id="13" name="Oval 12"/>
          <p:cNvSpPr/>
          <p:nvPr/>
        </p:nvSpPr>
        <p:spPr>
          <a:xfrm>
            <a:off x="4367808" y="2636912"/>
            <a:ext cx="1584176" cy="49361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BE – Tier3</a:t>
            </a:r>
            <a:endParaRPr lang="en-IN" dirty="0"/>
          </a:p>
        </p:txBody>
      </p:sp>
      <p:sp>
        <p:nvSpPr>
          <p:cNvPr id="10" name="Oval 9"/>
          <p:cNvSpPr/>
          <p:nvPr/>
        </p:nvSpPr>
        <p:spPr>
          <a:xfrm>
            <a:off x="4655840" y="1001812"/>
            <a:ext cx="1584176" cy="49361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FE - Tier1</a:t>
            </a:r>
          </a:p>
        </p:txBody>
      </p:sp>
      <p:sp>
        <p:nvSpPr>
          <p:cNvPr id="15" name="Oval 14"/>
          <p:cNvSpPr/>
          <p:nvPr/>
        </p:nvSpPr>
        <p:spPr>
          <a:xfrm>
            <a:off x="4799856" y="5636830"/>
            <a:ext cx="1584176" cy="49361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FE - Tier1</a:t>
            </a:r>
            <a:endParaRPr lang="en-IN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853026"/>
              </p:ext>
            </p:extLst>
          </p:nvPr>
        </p:nvGraphicFramePr>
        <p:xfrm>
          <a:off x="263352" y="782737"/>
          <a:ext cx="2095500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Packager Shell Object" showAsIcon="1" r:id="rId5" imgW="2096280" imgH="437400" progId="Package">
                  <p:embed/>
                </p:oleObj>
              </mc:Choice>
              <mc:Fallback>
                <p:oleObj name="Packager Shell Object" showAsIcon="1" r:id="rId5" imgW="209628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352" y="782737"/>
                        <a:ext cx="2095500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0136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335" y="31441"/>
            <a:ext cx="12041495" cy="445231"/>
          </a:xfrm>
        </p:spPr>
        <p:txBody>
          <a:bodyPr>
            <a:normAutofit fontScale="90000"/>
          </a:bodyPr>
          <a:lstStyle/>
          <a:p>
            <a:r>
              <a:rPr lang="en-US" sz="3200" b="1" dirty="0" smtClean="0"/>
              <a:t>Project2 – (</a:t>
            </a:r>
            <a:r>
              <a:rPr lang="en-US" sz="3200" b="1" dirty="0" err="1" smtClean="0"/>
              <a:t>Streamlit</a:t>
            </a:r>
            <a:r>
              <a:rPr lang="en-US" sz="3200" b="1" dirty="0" smtClean="0"/>
              <a:t> + Python) Call </a:t>
            </a:r>
            <a:r>
              <a:rPr lang="en-US" sz="3200" b="1" dirty="0"/>
              <a:t>Center - Installation Cost </a:t>
            </a:r>
            <a:r>
              <a:rPr lang="en-US" sz="3200" b="1" dirty="0" smtClean="0"/>
              <a:t>Estimator</a:t>
            </a:r>
            <a:endParaRPr lang="en-IN" sz="3200" dirty="0"/>
          </a:p>
        </p:txBody>
      </p:sp>
      <p:sp>
        <p:nvSpPr>
          <p:cNvPr id="3" name="Rectangle 2"/>
          <p:cNvSpPr/>
          <p:nvPr/>
        </p:nvSpPr>
        <p:spPr>
          <a:xfrm>
            <a:off x="191344" y="764704"/>
            <a:ext cx="11233248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u="sng" dirty="0">
                <a:solidFill>
                  <a:schemeClr val="tx1"/>
                </a:solidFill>
              </a:rPr>
              <a:t>Setting up the Backend DB + Pandas + Python</a:t>
            </a:r>
          </a:p>
          <a:p>
            <a:r>
              <a:rPr lang="en-US" sz="1000" dirty="0" smtClean="0">
                <a:solidFill>
                  <a:srgbClr val="0070C0"/>
                </a:solidFill>
              </a:rPr>
              <a:t>CREATE </a:t>
            </a:r>
            <a:r>
              <a:rPr lang="en-US" sz="1000" dirty="0">
                <a:solidFill>
                  <a:srgbClr val="0070C0"/>
                </a:solidFill>
              </a:rPr>
              <a:t>TABLE </a:t>
            </a:r>
            <a:r>
              <a:rPr lang="en-US" sz="1000" dirty="0" err="1" smtClean="0">
                <a:solidFill>
                  <a:srgbClr val="0070C0"/>
                </a:solidFill>
              </a:rPr>
              <a:t>uploaded_data_json</a:t>
            </a:r>
            <a:r>
              <a:rPr lang="en-US" sz="1000" dirty="0" smtClean="0">
                <a:solidFill>
                  <a:srgbClr val="0070C0"/>
                </a:solidFill>
              </a:rPr>
              <a:t> </a:t>
            </a:r>
            <a:r>
              <a:rPr lang="en-US" sz="1000" dirty="0">
                <a:solidFill>
                  <a:srgbClr val="0070C0"/>
                </a:solidFill>
              </a:rPr>
              <a:t>(</a:t>
            </a:r>
          </a:p>
          <a:p>
            <a:r>
              <a:rPr lang="en-US" sz="1000" dirty="0">
                <a:solidFill>
                  <a:srgbClr val="0070C0"/>
                </a:solidFill>
              </a:rPr>
              <a:t>    id INT AUTO_INCREMENT PRIMARY KEY,</a:t>
            </a:r>
          </a:p>
          <a:p>
            <a:r>
              <a:rPr lang="en-US" sz="1000" dirty="0">
                <a:solidFill>
                  <a:srgbClr val="0070C0"/>
                </a:solidFill>
              </a:rPr>
              <a:t>    filename VARCHAR(200),</a:t>
            </a:r>
          </a:p>
          <a:p>
            <a:r>
              <a:rPr lang="en-US" sz="1000" dirty="0">
                <a:solidFill>
                  <a:srgbClr val="0070C0"/>
                </a:solidFill>
              </a:rPr>
              <a:t>    </a:t>
            </a:r>
            <a:r>
              <a:rPr lang="en-US" sz="1000" dirty="0" err="1">
                <a:solidFill>
                  <a:srgbClr val="0070C0"/>
                </a:solidFill>
              </a:rPr>
              <a:t>uploaded_at</a:t>
            </a:r>
            <a:r>
              <a:rPr lang="en-US" sz="1000" dirty="0">
                <a:solidFill>
                  <a:srgbClr val="0070C0"/>
                </a:solidFill>
              </a:rPr>
              <a:t> TIMESTAMP DEFAULT CURRENT_TIMESTAMP,</a:t>
            </a:r>
          </a:p>
          <a:p>
            <a:r>
              <a:rPr lang="en-US" sz="1000" dirty="0">
                <a:solidFill>
                  <a:srgbClr val="0070C0"/>
                </a:solidFill>
              </a:rPr>
              <a:t>    data </a:t>
            </a:r>
            <a:r>
              <a:rPr lang="en-US" sz="1000" dirty="0" smtClean="0">
                <a:solidFill>
                  <a:srgbClr val="0070C0"/>
                </a:solidFill>
              </a:rPr>
              <a:t>LONGTEXT);</a:t>
            </a:r>
          </a:p>
          <a:p>
            <a:endParaRPr lang="en-US" sz="1000" dirty="0" smtClean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  <a:p>
            <a:r>
              <a:rPr lang="en-US" sz="1000" u="sng" dirty="0" smtClean="0">
                <a:solidFill>
                  <a:schemeClr val="tx1"/>
                </a:solidFill>
              </a:rPr>
              <a:t>Install &amp; Configure the </a:t>
            </a:r>
            <a:r>
              <a:rPr lang="en-US" sz="1000" u="sng" dirty="0" err="1" smtClean="0">
                <a:solidFill>
                  <a:schemeClr val="tx1"/>
                </a:solidFill>
              </a:rPr>
              <a:t>fastapi</a:t>
            </a:r>
            <a:endParaRPr lang="en-US" sz="1000" u="sng" dirty="0" smtClean="0">
              <a:solidFill>
                <a:schemeClr val="tx1"/>
              </a:solidFill>
            </a:endParaRPr>
          </a:p>
          <a:p>
            <a:endParaRPr lang="en-US" sz="1000" dirty="0" smtClean="0">
              <a:solidFill>
                <a:srgbClr val="0070C0"/>
              </a:solidFill>
            </a:endParaRPr>
          </a:p>
          <a:p>
            <a:r>
              <a:rPr lang="en-US" sz="1000" b="1" dirty="0" smtClean="0">
                <a:solidFill>
                  <a:srgbClr val="0070C0"/>
                </a:solidFill>
              </a:rPr>
              <a:t>python -</a:t>
            </a:r>
            <a:r>
              <a:rPr lang="en-US" sz="1000" b="1" dirty="0">
                <a:solidFill>
                  <a:srgbClr val="0070C0"/>
                </a:solidFill>
              </a:rPr>
              <a:t>m pip install </a:t>
            </a:r>
            <a:r>
              <a:rPr lang="en-US" sz="1000" b="1" dirty="0" err="1">
                <a:solidFill>
                  <a:srgbClr val="0070C0"/>
                </a:solidFill>
              </a:rPr>
              <a:t>fastapi</a:t>
            </a:r>
            <a:endParaRPr lang="en-US" sz="1000" b="1" dirty="0">
              <a:solidFill>
                <a:srgbClr val="0070C0"/>
              </a:solidFill>
            </a:endParaRPr>
          </a:p>
          <a:p>
            <a:r>
              <a:rPr lang="en-US" sz="1000" b="1" dirty="0">
                <a:solidFill>
                  <a:srgbClr val="0070C0"/>
                </a:solidFill>
              </a:rPr>
              <a:t>python -m pip </a:t>
            </a:r>
            <a:r>
              <a:rPr lang="en-US" sz="1000" b="1" dirty="0" smtClean="0">
                <a:solidFill>
                  <a:srgbClr val="0070C0"/>
                </a:solidFill>
              </a:rPr>
              <a:t>install </a:t>
            </a:r>
            <a:r>
              <a:rPr lang="en-US" sz="1000" b="1" dirty="0" err="1" smtClean="0">
                <a:solidFill>
                  <a:srgbClr val="0070C0"/>
                </a:solidFill>
              </a:rPr>
              <a:t>uvicorn</a:t>
            </a:r>
            <a:endParaRPr lang="en-US" sz="1000" b="1" dirty="0" smtClean="0">
              <a:solidFill>
                <a:srgbClr val="0070C0"/>
              </a:solidFill>
            </a:endParaRPr>
          </a:p>
          <a:p>
            <a:endParaRPr lang="en-US" sz="1000" b="1" dirty="0">
              <a:solidFill>
                <a:srgbClr val="0070C0"/>
              </a:solidFill>
            </a:endParaRPr>
          </a:p>
          <a:p>
            <a:r>
              <a:rPr lang="en-US" sz="1000" b="1" u="sng" dirty="0" smtClean="0">
                <a:solidFill>
                  <a:schemeClr val="tx1"/>
                </a:solidFill>
              </a:rPr>
              <a:t>Extract the code given inside your home directory:</a:t>
            </a:r>
            <a:endParaRPr lang="en-US" sz="1000" b="1" u="sng" dirty="0" smtClean="0">
              <a:solidFill>
                <a:schemeClr val="tx1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 smtClean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 smtClean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 smtClean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 smtClean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 smtClean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 smtClean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 smtClean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  <a:p>
            <a:r>
              <a:rPr lang="en-US" sz="1000" u="sng" dirty="0" smtClean="0">
                <a:solidFill>
                  <a:schemeClr val="tx1"/>
                </a:solidFill>
              </a:rPr>
              <a:t>Starting the Middleware Service (API Service) - </a:t>
            </a:r>
            <a:r>
              <a:rPr lang="en-US" sz="1000" u="sng" dirty="0" err="1" smtClean="0">
                <a:solidFill>
                  <a:schemeClr val="tx1"/>
                </a:solidFill>
              </a:rPr>
              <a:t>FastAPI</a:t>
            </a:r>
            <a:endParaRPr lang="en-US" sz="1000" u="sng" dirty="0" smtClean="0">
              <a:solidFill>
                <a:schemeClr val="tx1"/>
              </a:solidFill>
            </a:endParaRPr>
          </a:p>
          <a:p>
            <a:r>
              <a:rPr lang="en-US" sz="1200" b="1" dirty="0" smtClean="0">
                <a:solidFill>
                  <a:srgbClr val="0070C0"/>
                </a:solidFill>
              </a:rPr>
              <a:t>python </a:t>
            </a:r>
            <a:r>
              <a:rPr lang="en-US" sz="1200" b="1" dirty="0">
                <a:solidFill>
                  <a:srgbClr val="0070C0"/>
                </a:solidFill>
              </a:rPr>
              <a:t>-m </a:t>
            </a:r>
            <a:r>
              <a:rPr lang="en-US" sz="1200" b="1" dirty="0" err="1">
                <a:solidFill>
                  <a:srgbClr val="0070C0"/>
                </a:solidFill>
              </a:rPr>
              <a:t>uvicorn</a:t>
            </a:r>
            <a:r>
              <a:rPr lang="en-US" sz="1200" b="1" dirty="0">
                <a:solidFill>
                  <a:srgbClr val="0070C0"/>
                </a:solidFill>
              </a:rPr>
              <a:t> </a:t>
            </a:r>
            <a:r>
              <a:rPr lang="en-US" sz="1200" b="1" dirty="0" smtClean="0">
                <a:solidFill>
                  <a:srgbClr val="0070C0"/>
                </a:solidFill>
              </a:rPr>
              <a:t>project_file_upload_fastapi_json_sql.middleware_backend.fastapi_pandas_json_mysql:app</a:t>
            </a:r>
            <a:endParaRPr lang="en-US" sz="1200" dirty="0" smtClean="0">
              <a:solidFill>
                <a:srgbClr val="0070C0"/>
              </a:solidFill>
            </a:endParaRPr>
          </a:p>
          <a:p>
            <a:endParaRPr lang="en-US" sz="1200" dirty="0" smtClean="0">
              <a:solidFill>
                <a:srgbClr val="0070C0"/>
              </a:solidFill>
            </a:endParaRPr>
          </a:p>
          <a:p>
            <a:r>
              <a:rPr lang="en-US" sz="1000" u="sng" dirty="0" smtClean="0">
                <a:solidFill>
                  <a:schemeClr val="tx1"/>
                </a:solidFill>
              </a:rPr>
              <a:t>Starting </a:t>
            </a:r>
            <a:r>
              <a:rPr lang="en-US" sz="1000" u="sng" dirty="0">
                <a:solidFill>
                  <a:schemeClr val="tx1"/>
                </a:solidFill>
              </a:rPr>
              <a:t>the Frontend - </a:t>
            </a:r>
            <a:r>
              <a:rPr lang="en-US" sz="1000" u="sng" dirty="0" err="1">
                <a:solidFill>
                  <a:schemeClr val="tx1"/>
                </a:solidFill>
              </a:rPr>
              <a:t>Streamlit</a:t>
            </a:r>
            <a:endParaRPr lang="en-US" sz="1000" u="sng" dirty="0">
              <a:solidFill>
                <a:schemeClr val="tx1"/>
              </a:solidFill>
            </a:endParaRPr>
          </a:p>
          <a:p>
            <a:r>
              <a:rPr lang="en-US" sz="1200" b="1" dirty="0">
                <a:solidFill>
                  <a:srgbClr val="0070C0"/>
                </a:solidFill>
              </a:rPr>
              <a:t>python -m </a:t>
            </a:r>
            <a:r>
              <a:rPr lang="en-US" sz="1200" b="1" dirty="0" err="1">
                <a:solidFill>
                  <a:srgbClr val="0070C0"/>
                </a:solidFill>
              </a:rPr>
              <a:t>streamlit</a:t>
            </a:r>
            <a:r>
              <a:rPr lang="en-US" sz="1200" b="1" dirty="0">
                <a:solidFill>
                  <a:srgbClr val="0070C0"/>
                </a:solidFill>
              </a:rPr>
              <a:t> run </a:t>
            </a:r>
            <a:r>
              <a:rPr lang="en-US" sz="1200" b="1" dirty="0" smtClean="0">
                <a:solidFill>
                  <a:srgbClr val="0070C0"/>
                </a:solidFill>
              </a:rPr>
              <a:t>project_file_upload_fastapi_json_sql\frontend\streamlit_ui.py</a:t>
            </a:r>
            <a:endParaRPr lang="en-US" sz="1200" b="1" dirty="0">
              <a:solidFill>
                <a:srgbClr val="0070C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996952"/>
            <a:ext cx="4200971" cy="2103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6477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17492</TotalTime>
  <Words>550</Words>
  <Application>Microsoft Office PowerPoint</Application>
  <PresentationFormat>Custom</PresentationFormat>
  <Paragraphs>151</Paragraphs>
  <Slides>6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Office Theme</vt:lpstr>
      <vt:lpstr>Packager Shell Object</vt:lpstr>
      <vt:lpstr>PowerPoint Presentation</vt:lpstr>
      <vt:lpstr>Streamlit (Frontend)</vt:lpstr>
      <vt:lpstr>Project1 - Call Center - Installation Cost Estimator (2tier app – FE + BE)</vt:lpstr>
      <vt:lpstr>API (Middleware)</vt:lpstr>
      <vt:lpstr>Project2 – (Streamlit (FrontEnd) + FastAPI(Middleware) + DB (Backend)) Call Center - Installation Cost Estimator</vt:lpstr>
      <vt:lpstr>Project2 – (Streamlit + Python) Call Center - Installation Cost Estimator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irfan</dc:creator>
  <cp:lastModifiedBy>mohamed irfan</cp:lastModifiedBy>
  <cp:revision>170</cp:revision>
  <dcterms:created xsi:type="dcterms:W3CDTF">2025-08-08T16:45:26Z</dcterms:created>
  <dcterms:modified xsi:type="dcterms:W3CDTF">2025-11-20T05:47:24Z</dcterms:modified>
</cp:coreProperties>
</file>